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02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6E8FB-A929-4362-9461-8DFFEE9934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44BB7-A769-4DB1-884C-7521AED834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91FA7-082A-4352-956C-2E4CBE014A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7738450-381A-4049-8940-CDAA11C547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95D67-4F23-4268-9AE3-E36E91E8D0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0C45D-C965-439B-B9D7-47675E57EB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E2AB7-6294-4DF1-9352-30EFF90DF8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00F7C-5E8E-4743-B555-88DD0483E8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7390F-B7D8-468F-ABFC-8591B8651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90EDE6-D7B0-4A35-9321-9B9066284E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A07E6-1DD9-499B-AAA2-78E8DEF83F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3097F-8217-4CE3-B018-B2F3102172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BB38032-A86A-4B58-A583-4327145EA12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o-RO" sz="1400" b="1"/>
              <a:t>PROCESE PSIHICE COGNITIVE SUPERIOARE </a:t>
            </a:r>
            <a:r>
              <a:rPr lang="en-US" sz="1400" b="1"/>
              <a:t>- </a:t>
            </a:r>
            <a:r>
              <a:rPr lang="ro-RO" sz="1400" b="1"/>
              <a:t>GÂNDIREA</a:t>
            </a:r>
            <a:r>
              <a:rPr lang="ro-RO" b="1"/>
              <a:t> </a:t>
            </a:r>
            <a:endParaRPr lang="en-US" b="1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886200"/>
            <a:ext cx="6400800" cy="1752600"/>
          </a:xfrm>
        </p:spPr>
        <p:txBody>
          <a:bodyPr/>
          <a:lstStyle/>
          <a:p>
            <a:r>
              <a:rPr lang="ro-RO" sz="1000"/>
              <a:t>(Adaptat după </a:t>
            </a:r>
            <a:r>
              <a:rPr lang="ro-RO" sz="1000" i="1"/>
              <a:t>Manualul de psihologie, clasa a X</a:t>
            </a:r>
            <a:r>
              <a:rPr lang="en-US" sz="1000" i="1"/>
              <a:t>-a</a:t>
            </a:r>
            <a:r>
              <a:rPr lang="en-US" sz="1000"/>
              <a:t>, Elena Lupşa, Victor Bratu)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228600"/>
            <a:ext cx="8001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sz="1000">
                <a:solidFill>
                  <a:schemeClr val="tx2"/>
                </a:solidFill>
              </a:rPr>
              <a:t>Examenul de bacalaureat 2010</a:t>
            </a:r>
            <a:r>
              <a:rPr lang="en-US" sz="1000">
                <a:solidFill>
                  <a:schemeClr val="tx2"/>
                </a:solidFill>
              </a:rPr>
              <a:t> - SIMULARE</a:t>
            </a:r>
            <a:r>
              <a:rPr lang="ro-RO" sz="1000">
                <a:solidFill>
                  <a:schemeClr val="tx2"/>
                </a:solidFill>
              </a:rPr>
              <a:t/>
            </a:r>
            <a:br>
              <a:rPr lang="ro-RO" sz="1000">
                <a:solidFill>
                  <a:schemeClr val="tx2"/>
                </a:solidFill>
              </a:rPr>
            </a:br>
            <a:r>
              <a:rPr lang="ro-RO" sz="1000">
                <a:solidFill>
                  <a:schemeClr val="tx2"/>
                </a:solidFill>
              </a:rPr>
              <a:t>Proba de evaluare a competenţelor digitale</a:t>
            </a:r>
            <a:r>
              <a:rPr lang="en-US" sz="1000">
                <a:solidFill>
                  <a:schemeClr val="tx2"/>
                </a:solidFill>
              </a:rPr>
              <a:t> –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o-RO" sz="1000"/>
              <a:t>Examenul de bacalaureat 2010 - SIMULARE</a:t>
            </a:r>
            <a:br>
              <a:rPr lang="ro-RO" sz="1000"/>
            </a:br>
            <a:r>
              <a:rPr lang="ro-RO" sz="1000"/>
              <a:t>Proba de evaluare a competenţelor digitale</a:t>
            </a:r>
            <a:r>
              <a:rPr lang="en-US" sz="1000"/>
              <a:t> – document de lucru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71600"/>
            <a:ext cx="4267200" cy="4953000"/>
          </a:xfrm>
        </p:spPr>
        <p:txBody>
          <a:bodyPr/>
          <a:lstStyle/>
          <a:p>
            <a:pPr marL="114300" indent="228600" algn="just">
              <a:lnSpc>
                <a:spcPct val="80000"/>
              </a:lnSpc>
              <a:buFontTx/>
              <a:buNone/>
            </a:pPr>
            <a:r>
              <a:rPr lang="ro-RO" sz="1200" b="1"/>
              <a:t>Gândirea este </a:t>
            </a:r>
            <a:r>
              <a:rPr lang="ro-RO" sz="1200"/>
              <a:t>nivelul cel mai înalt de prelucrare şi integrare a informaţiei despre lumea externă şi despre noi înşine. Prin ea se realizează saltul calitativ al activităţii de cunoaştere de</a:t>
            </a:r>
            <a:r>
              <a:rPr lang="ro-RO" sz="1200" b="1"/>
              <a:t> </a:t>
            </a:r>
            <a:r>
              <a:rPr lang="ro-RO" sz="1200"/>
              <a:t>la particular, accidental la general, esenţial, necesar, de la simpla constatare a obiectului la interpretarea şi explicarea </a:t>
            </a:r>
            <a:r>
              <a:rPr lang="en-US" sz="1200"/>
              <a:t>l</a:t>
            </a:r>
            <a:r>
              <a:rPr lang="ro-RO" sz="1200"/>
              <a:t>ui legic-cauzală.</a:t>
            </a:r>
            <a:endParaRPr lang="ro-RO" sz="1200" b="1"/>
          </a:p>
          <a:p>
            <a:pPr marL="114300" indent="228600" algn="just">
              <a:lnSpc>
                <a:spcPct val="80000"/>
              </a:lnSpc>
              <a:buFontTx/>
              <a:buNone/>
            </a:pPr>
            <a:r>
              <a:rPr lang="ro-RO" sz="1200" b="1"/>
              <a:t>Gândirea este procesul psihic de reflectare mijlocită şi generalizat-abstractă </a:t>
            </a:r>
            <a:r>
              <a:rPr lang="en-US" sz="1200" b="1"/>
              <a:t>-</a:t>
            </a:r>
            <a:r>
              <a:rPr lang="ro-RO" sz="1200" b="1"/>
              <a:t> sub forma noţiunilor, judecăţilor şi raţionamentelor - a însuşirilor comune, esenţiale şi necesare ale obiectelor şi a relaţiilor legice, cauzale dintre ele.</a:t>
            </a:r>
            <a:endParaRPr lang="en-US" sz="1200" b="1"/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/>
              <a:t>Caracterul mijlocit al gândirii constă în aceea că ea nu operează direct asupra realităţii, ci asupra informaţiei furnizate de percepţii şi de reprezentări. Desfăşurarea ei presupune totdeauna fie o informaţie care se extrage, în prezent, în cadrul contactului senzorial cu obiectul, fie o informaţie extrasă din tezaurul memoriei.</a:t>
            </a:r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/>
              <a:t>Caracterul general-abstract al gândirii rezultă din aceea că ea se desfăşoară permanent în direcţia evidenţierii însuşirilor generale şi esenţiale ale obiectelor şi fenomenelor şi a subordonării unor modele ideale generale (noţiuni, principii, legi).</a:t>
            </a:r>
          </a:p>
          <a:p>
            <a:pPr marL="114300" indent="228600" algn="just">
              <a:spcBef>
                <a:spcPct val="50000"/>
              </a:spcBef>
              <a:buFontTx/>
              <a:buNone/>
            </a:pPr>
            <a:r>
              <a:rPr lang="ro-RO" sz="1200"/>
              <a:t>Gândirea este capacitatea de a rezolva probleme. În această accepţiune, gândirea se apropie de inteligenţă.</a:t>
            </a:r>
            <a:r>
              <a:rPr lang="en-GB" sz="1200"/>
              <a:t>[…]</a:t>
            </a:r>
            <a:endParaRPr lang="en-US" sz="1200"/>
          </a:p>
        </p:txBody>
      </p:sp>
      <p:pic>
        <p:nvPicPr>
          <p:cNvPr id="6154" name="Picture 10" descr="comp_i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29200" y="1676400"/>
            <a:ext cx="3295650" cy="31908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o-RO" sz="1000"/>
              <a:t>Examenul de bacalaureat 2010 - SIMULARE</a:t>
            </a:r>
            <a:br>
              <a:rPr lang="ro-RO" sz="1000"/>
            </a:br>
            <a:r>
              <a:rPr lang="ro-RO" sz="1000"/>
              <a:t>Proba de evaluare a competenţelor digitale</a:t>
            </a:r>
            <a:r>
              <a:rPr lang="en-US" sz="1000"/>
              <a:t> – document de lucru</a:t>
            </a:r>
            <a:endParaRPr lang="en-GB" sz="100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0" indent="342900">
              <a:lnSpc>
                <a:spcPct val="80000"/>
              </a:lnSpc>
              <a:buFontTx/>
              <a:buNone/>
            </a:pPr>
            <a:r>
              <a:rPr lang="ro-RO" sz="1200"/>
              <a:t>Psihologul american, J. P. Guilford, a propus un model larg acceptat al structurii gândirii, format din trei component</a:t>
            </a:r>
            <a:r>
              <a:rPr lang="en-GB" sz="1200"/>
              <a:t>e:</a:t>
            </a:r>
          </a:p>
          <a:p>
            <a:pPr marL="0" indent="342900">
              <a:lnSpc>
                <a:spcPct val="80000"/>
              </a:lnSpc>
              <a:buFontTx/>
              <a:buNone/>
            </a:pPr>
            <a:endParaRPr lang="en-GB" sz="120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 b="1"/>
              <a:t>Operaţii</a:t>
            </a:r>
            <a:endParaRPr lang="en-GB" sz="1200" b="1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evaluare</a:t>
            </a:r>
            <a:r>
              <a:rPr lang="en-US" sz="1200"/>
              <a:t>; </a:t>
            </a:r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gândire convergentă;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gândire divergentă;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memorie; 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cogniţie sau</a:t>
            </a:r>
            <a:r>
              <a:rPr lang="en-GB" sz="1200"/>
              <a:t> </a:t>
            </a:r>
            <a:r>
              <a:rPr lang="ro-RO" sz="1200"/>
              <a:t>cunoaştere.</a:t>
            </a:r>
            <a:endParaRPr lang="en-GB" sz="120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 b="1"/>
              <a:t>Conţinuturi</a:t>
            </a:r>
            <a:endParaRPr lang="en-GB" sz="1200" b="1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comportamental;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semantic;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simbolic; 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figurat.</a:t>
            </a:r>
            <a:endParaRPr lang="en-GB" sz="1200"/>
          </a:p>
          <a:p>
            <a:pPr marL="0" indent="342900">
              <a:lnSpc>
                <a:spcPct val="80000"/>
              </a:lnSpc>
              <a:buFontTx/>
              <a:buAutoNum type="arabicPeriod"/>
            </a:pPr>
            <a:r>
              <a:rPr lang="ro-RO" sz="1200" b="1"/>
              <a:t>Produse</a:t>
            </a:r>
            <a:endParaRPr lang="en-GB" sz="1200" b="1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unităţi;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clase;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relaţii;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sisteme;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transformări;</a:t>
            </a:r>
            <a:endParaRPr lang="en-GB" sz="1200"/>
          </a:p>
          <a:p>
            <a:pPr marL="990600" lvl="1" indent="-533400">
              <a:lnSpc>
                <a:spcPct val="80000"/>
              </a:lnSpc>
              <a:buFontTx/>
              <a:buAutoNum type="alphaLcParenR"/>
            </a:pPr>
            <a:r>
              <a:rPr lang="ro-RO" sz="1200"/>
              <a:t>implicaţii.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306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PROCESE PSIHICE COGNITIVE SUPERIOARE - GÂNDIREA </vt:lpstr>
      <vt:lpstr>Examenul de bacalaureat 2010 - SIMULARE Proba de evaluare a competenţelor digitale – document de lucru</vt:lpstr>
      <vt:lpstr>Examenul de bacalaureat 2010 - SIMULARE Proba de evaluare a competenţelor digitale – document de lucru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PROCESE PSIHICE COGNITIVE SUPERIOARE - GÂNDIREA</dc:title>
  <dc:creator>CNEE</dc:creator>
  <cp:lastModifiedBy>Admin</cp:lastModifiedBy>
  <cp:revision>15</cp:revision>
  <cp:lastPrinted>1601-01-01T00:00:00Z</cp:lastPrinted>
  <dcterms:created xsi:type="dcterms:W3CDTF">1601-01-01T00:00:00Z</dcterms:created>
  <dcterms:modified xsi:type="dcterms:W3CDTF">2010-01-19T08:15:40Z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